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-528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F98E51B-453C-439D-9F07-F94D817D53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AEFBEDDF-EBC0-489A-BD9D-82C922C411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ADA4A39-C47F-4E70-BDC9-F73F9B493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82DA1-B00C-4DD9-895F-FB8615F622F4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830613F-DD81-456A-B3D0-40999C435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E0FB3F3-88B5-409E-B054-5272D4D8A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3CD24-DB3E-489F-BAA5-EFEAF0EE9A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89983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E99907C-8B61-4CFB-9A5B-F09D79C55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04856B7-9828-49DE-A6B8-5ADE265AEB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E546D39-B3DB-4B1F-BBAE-203D6EA632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82DA1-B00C-4DD9-895F-FB8615F622F4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2DE13BA-C9C4-49ED-A730-678EFE1F4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F40E51E-218E-4BF9-B1F6-1AD2D63BD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3CD24-DB3E-489F-BAA5-EFEAF0EE9A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3027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7E0F10F-AE04-4733-A8F5-4E471E310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A08D424A-8579-4B72-AEB8-FAEA7001B6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7990938-2B3E-4E29-B568-22688A1AD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82DA1-B00C-4DD9-895F-FB8615F622F4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D5094E4-AFE6-42E6-B7E4-53878C5E55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8F7EACB-2110-40A9-90DF-2173A5978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3CD24-DB3E-489F-BAA5-EFEAF0EE9A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1111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8BC77FE-2399-401A-8935-26AD7D330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A69C9DF-D612-4B5D-B283-6BEBAD38DD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EA9988E1-A479-43DD-BEC6-8667775EEF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60F5A1D7-95D7-4FD4-AEE1-70C3502F5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82DA1-B00C-4DD9-895F-FB8615F622F4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CC2CED3-CAFA-47B5-814B-359D0AAC6D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47BAF9A-E8AD-421B-B262-F81276C43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3CD24-DB3E-489F-BAA5-EFEAF0EE9A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6561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5C1F4B8-8823-4D9B-BE75-D7AA5A8DC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98CF146-FEE4-451D-B0A0-66AD277484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3945D58C-FAC2-4451-BA79-8CC705FF7D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07CFBD40-F8FC-4A94-AFE7-76620288BE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35668B21-D4A6-44EA-BBF3-BE2394EE6A4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78D68ADE-1C6C-46A9-94E3-61AA806DB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82DA1-B00C-4DD9-895F-FB8615F622F4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09FD1CA2-FBC7-4D30-A0CE-CE6FE2B87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948BA973-0486-4BD5-AA50-5E0120305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3CD24-DB3E-489F-BAA5-EFEAF0EE9A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789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AABD241-9979-478E-9335-3CA8DFD57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54A085E7-A0BF-4ED0-A3D7-967C79BAA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82DA1-B00C-4DD9-895F-FB8615F622F4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77C25CF0-9C88-485F-B30B-591D2123C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E502DE45-550D-4645-A730-BA5E1AF4D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3CD24-DB3E-489F-BAA5-EFEAF0EE9A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3131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EC2B2992-FBA2-4ACE-8247-61E30D693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82DA1-B00C-4DD9-895F-FB8615F622F4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145DEA1D-5543-4D7D-9BC4-F62CC2F9F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DE11DD3D-92E4-4F39-A75B-A99B9FEFA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3CD24-DB3E-489F-BAA5-EFEAF0EE9A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98498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C7A3FFF-13CE-4488-9170-C82D5BA1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8F9DD48-04DB-448D-AA8B-B13A08C639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17168DB9-6AAA-4DAA-9F44-2F6E5CB969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11A8FD50-1663-4EFD-99B1-3316F0FA7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82DA1-B00C-4DD9-895F-FB8615F622F4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7D2BD77-A539-4D2C-BD74-AD9554737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A45ED5E6-C40B-4CD7-81F8-2C03C96D1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3CD24-DB3E-489F-BAA5-EFEAF0EE9A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9646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652C7BC-0ECD-4300-92DA-0AFDED511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CD8652D6-6900-4450-A682-7CC7EE5303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5CBAB35-E5B1-4A73-B505-83D5189DA5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8A271C0-ABB9-49B1-BB54-AAA15F19A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82DA1-B00C-4DD9-895F-FB8615F622F4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A04F92A5-A406-4A8D-AEB6-C640C7A02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A2C1D45A-E10E-494E-B1C6-F55C57001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3CD24-DB3E-489F-BAA5-EFEAF0EE9A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3257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D4E2641-0EAF-4FDB-B4C3-C11E4C402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D655F5E-2193-4A87-82F4-4E07A81CB5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83722FF-1BD3-49EA-9168-582EF406E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82DA1-B00C-4DD9-895F-FB8615F622F4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FD97FD1-3823-4C83-8CF1-E29F22517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A0B3C90-000C-41AC-BFB1-5D8DE0B01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3CD24-DB3E-489F-BAA5-EFEAF0EE9A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751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15591E89-E56A-4EE0-854E-BA4154B148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F592136E-D5CD-4F0D-8A2B-A91E62125D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EC66F02-07D4-4473-BD80-B8F710C9D2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A82DA1-B00C-4DD9-895F-FB8615F622F4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E5FAAF6-5219-4492-81CA-1316F0659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A2450A4-0B4E-4731-96B7-1C45D61804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93CD24-DB3E-489F-BAA5-EFEAF0EE9A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68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8608781-2CCF-472A-A1E5-6EAAD98F6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E43E594-BDAB-4AD0-B3ED-7461B68A27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774566A-1669-4491-B04F-9F98B202A2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A82DA1-B00C-4DD9-895F-FB8615F622F4}" type="datetimeFigureOut">
              <a:rPr lang="ru-RU" smtClean="0"/>
              <a:t>08.02.2026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F2E5FB6-920F-428C-BD77-E48E1BB6BA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2DA4542-BF4C-44B4-82AA-8C50F1F6F2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93CD24-DB3E-489F-BAA5-EFEAF0EE9A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2373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CEDE5C4-C454-4822-AF17-7FD373728D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7447"/>
            <a:ext cx="9144000" cy="1459684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C8A5CC6A-C12F-4A62-A242-8C20F152DE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27316" y="1828801"/>
            <a:ext cx="9144000" cy="4681056"/>
          </a:xfrm>
        </p:spPr>
        <p:txBody>
          <a:bodyPr>
            <a:normAutofit/>
          </a:bodyPr>
          <a:lstStyle/>
          <a:p>
            <a:endParaRPr lang="ru-RU" sz="8800" b="1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ru-RU" sz="8800" b="1" dirty="0">
                <a:latin typeface="Cambria" panose="02040503050406030204" pitchFamily="18" charset="0"/>
                <a:ea typeface="Cambria" panose="02040503050406030204" pitchFamily="18" charset="0"/>
              </a:rPr>
              <a:t>ДОРОГАМИ ДРУЖБЫ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C3A6D965-0D3B-45CA-A1D1-FDBA4655C8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788" y="106262"/>
            <a:ext cx="3014315" cy="3124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64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7EF629D-78A0-4D04-9FF4-D5A4EB018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2951"/>
            <a:ext cx="10515600" cy="231843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4000" b="1" u="sng" dirty="0">
                <a:latin typeface="Cambria" panose="02040503050406030204" pitchFamily="18" charset="0"/>
                <a:ea typeface="Cambria" panose="02040503050406030204" pitchFamily="18" charset="0"/>
              </a:rPr>
              <a:t>Новые памятные даты в календаре</a:t>
            </a:r>
            <a:r>
              <a:rPr lang="ru-RU" sz="4000" b="1" dirty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ru-RU" sz="4000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3600" b="1" i="1" u="sng" dirty="0">
                <a:latin typeface="Cambria" panose="02040503050406030204" pitchFamily="18" charset="0"/>
                <a:ea typeface="Cambria" panose="02040503050406030204" pitchFamily="18" charset="0"/>
              </a:rPr>
              <a:t>30 апреля </a:t>
            </a:r>
            <a:r>
              <a:rPr lang="ru-RU" sz="3600" i="1" dirty="0">
                <a:latin typeface="Cambria" panose="02040503050406030204" pitchFamily="18" charset="0"/>
                <a:ea typeface="Cambria" panose="02040503050406030204" pitchFamily="18" charset="0"/>
              </a:rPr>
              <a:t>– День коренных малочисленных народов России</a:t>
            </a:r>
            <a:br>
              <a:rPr lang="ru-RU" sz="3600" i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3600" b="1" i="1" u="sng" dirty="0">
                <a:latin typeface="Cambria" panose="02040503050406030204" pitchFamily="18" charset="0"/>
                <a:ea typeface="Cambria" panose="02040503050406030204" pitchFamily="18" charset="0"/>
              </a:rPr>
              <a:t>8 сентября </a:t>
            </a:r>
            <a:r>
              <a:rPr lang="ru-RU" sz="3600" i="1" dirty="0">
                <a:latin typeface="Cambria" panose="02040503050406030204" pitchFamily="18" charset="0"/>
                <a:ea typeface="Cambria" panose="02040503050406030204" pitchFamily="18" charset="0"/>
              </a:rPr>
              <a:t>– День языков народов Российской Федерации</a:t>
            </a:r>
            <a: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  <a:t/>
            </a:r>
            <a:br>
              <a:rPr lang="ru-RU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endParaRPr lang="ru-RU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74EAC0A-BC56-43C6-AE00-046919949F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46990"/>
            <a:ext cx="10515600" cy="4218067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3600" b="1" u="sng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Другие</a:t>
            </a:r>
            <a:r>
              <a:rPr lang="ru-RU" sz="3600" b="1" u="sng" spc="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u="sng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даты</a:t>
            </a:r>
          </a:p>
          <a:p>
            <a:pPr marL="0" marR="1402715" indent="0">
              <a:buNone/>
            </a:pPr>
            <a:r>
              <a:rPr lang="ru-RU" sz="3200" b="1" i="1" u="sng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21</a:t>
            </a:r>
            <a:r>
              <a:rPr lang="ru-RU" sz="3200" b="1" i="1" u="sng" spc="-35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3200" b="1" i="1" u="sng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февраля</a:t>
            </a:r>
            <a:r>
              <a:rPr lang="ru-RU" sz="3200" b="1" i="1" u="sng" spc="-35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3200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–</a:t>
            </a:r>
            <a:r>
              <a:rPr lang="ru-RU" sz="3200" i="1" spc="-35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3200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Международный</a:t>
            </a:r>
            <a:r>
              <a:rPr lang="ru-RU" sz="3200" i="1" spc="-35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3200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день</a:t>
            </a:r>
            <a:r>
              <a:rPr lang="ru-RU" sz="3200" i="1" spc="-35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3200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родного</a:t>
            </a:r>
            <a:r>
              <a:rPr lang="ru-RU" sz="3200" i="1" spc="-35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3200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языка </a:t>
            </a:r>
          </a:p>
          <a:p>
            <a:pPr marL="0" marR="1200785" indent="0">
              <a:buNone/>
            </a:pPr>
            <a:r>
              <a:rPr lang="ru-RU" sz="3200" b="1" i="1" u="sng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24</a:t>
            </a:r>
            <a:r>
              <a:rPr lang="ru-RU" sz="3200" b="1" i="1" u="sng" spc="-3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3200" b="1" i="1" u="sng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мая</a:t>
            </a:r>
            <a:r>
              <a:rPr lang="ru-RU" sz="3200" b="1" i="1" u="sng" spc="-3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3200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–</a:t>
            </a:r>
            <a:r>
              <a:rPr lang="ru-RU" sz="3200" i="1" spc="-3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3200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День</a:t>
            </a:r>
            <a:r>
              <a:rPr lang="ru-RU" sz="3200" i="1" spc="-3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3200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славянской</a:t>
            </a:r>
            <a:r>
              <a:rPr lang="ru-RU" sz="3200" i="1" spc="-3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3200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письменности</a:t>
            </a:r>
            <a:r>
              <a:rPr lang="ru-RU" sz="3200" i="1" spc="-4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3200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и</a:t>
            </a:r>
            <a:r>
              <a:rPr lang="ru-RU" sz="3200" i="1" spc="-3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3200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культуры </a:t>
            </a:r>
          </a:p>
          <a:p>
            <a:pPr marL="0" marR="1200785" indent="0">
              <a:buNone/>
            </a:pPr>
            <a:r>
              <a:rPr lang="ru-RU" sz="3200" b="1" i="1" u="sng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6 июня </a:t>
            </a:r>
            <a:r>
              <a:rPr lang="ru-RU" sz="3200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– День русского языка</a:t>
            </a:r>
          </a:p>
          <a:p>
            <a:pPr marL="0" marR="1200785" indent="0">
              <a:buNone/>
            </a:pPr>
            <a:r>
              <a:rPr lang="ru-RU" sz="3200" b="1" i="1" u="sng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12 июня </a:t>
            </a:r>
            <a:r>
              <a:rPr lang="ru-RU" sz="3200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– День независимости России</a:t>
            </a:r>
          </a:p>
          <a:p>
            <a:pPr marL="0" marR="2294255" indent="0">
              <a:buNone/>
            </a:pPr>
            <a:r>
              <a:rPr lang="ru-RU" sz="3200" b="1" i="1" u="sng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4</a:t>
            </a:r>
            <a:r>
              <a:rPr lang="ru-RU" sz="3200" b="1" i="1" u="sng" spc="-3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3200" b="1" i="1" u="sng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ноября</a:t>
            </a:r>
            <a:r>
              <a:rPr lang="ru-RU" sz="3200" b="1" i="1" u="sng" spc="20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3200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-</a:t>
            </a:r>
            <a:r>
              <a:rPr lang="ru-RU" sz="3200" i="1" spc="-35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3200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День</a:t>
            </a:r>
            <a:r>
              <a:rPr lang="ru-RU" sz="3200" i="1" spc="-3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3200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народного</a:t>
            </a:r>
            <a:r>
              <a:rPr lang="ru-RU" sz="3200" i="1" spc="-30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3200" i="1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единства </a:t>
            </a:r>
          </a:p>
          <a:p>
            <a:pPr marL="0" indent="0">
              <a:buNone/>
            </a:pPr>
            <a:endParaRPr lang="ru-RU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62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1BFF95A-2B98-457B-A487-D6BB20831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0003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>
                <a:latin typeface="Cambria" panose="02040503050406030204" pitchFamily="18" charset="0"/>
                <a:ea typeface="Cambria" panose="02040503050406030204" pitchFamily="18" charset="0"/>
              </a:rPr>
              <a:t>Духовно – нравственное воспитание школьников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52C02E0-2294-4C9A-811A-12624C4758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9404"/>
            <a:ext cx="10515600" cy="5228822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i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Игра -</a:t>
            </a:r>
            <a:r>
              <a:rPr lang="ru-RU" b="1" i="1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путешествие </a:t>
            </a:r>
            <a:r>
              <a:rPr lang="ru-RU" b="1" i="1" u="sng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i="1" u="sng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Через сказку – к добру и миру</a:t>
            </a:r>
            <a:r>
              <a:rPr lang="ru-RU" b="1" i="1" u="sng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b="1" i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i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b="1" i="1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итературный вечер </a:t>
            </a:r>
            <a:r>
              <a:rPr lang="ru-RU" b="1" i="1" u="sng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«Литературный глобус»</a:t>
            </a:r>
            <a:endParaRPr lang="ru-RU" b="1" i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i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b="1" i="1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ечер поэзии </a:t>
            </a:r>
            <a:r>
              <a:rPr lang="ru-RU" b="1" i="1" u="sng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«Родной земли многоголосье»</a:t>
            </a:r>
            <a:endParaRPr lang="ru-RU" b="1" i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i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b="1" i="1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итературное знакомство </a:t>
            </a:r>
            <a:r>
              <a:rPr lang="ru-RU" b="1" i="1" u="sng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«Литература национальных писателей»</a:t>
            </a:r>
            <a:endParaRPr lang="ru-RU" b="1" i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i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b="1" i="1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итературный круиз </a:t>
            </a:r>
            <a:r>
              <a:rPr lang="ru-RU" b="1" i="1" u="sng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«У нас единая страна, у нас единая семья»</a:t>
            </a:r>
            <a:endParaRPr lang="ru-RU" b="1" i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i="1" dirty="0">
                <a:solidFill>
                  <a:srgbClr val="11111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b="1" i="1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итературное путешествие </a:t>
            </a:r>
            <a:r>
              <a:rPr lang="ru-RU" b="1" i="1" u="sng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«Слово, творящее мир»</a:t>
            </a:r>
            <a:endParaRPr lang="ru-RU" b="1" i="1" u="sng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81977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18C3D7D-04AE-4276-A04E-C3EF20E2F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9729"/>
            <a:ext cx="10515600" cy="1031847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>
                <a:latin typeface="Cambria" panose="02040503050406030204" pitchFamily="18" charset="0"/>
                <a:ea typeface="Cambria" panose="02040503050406030204" pitchFamily="18" charset="0"/>
              </a:rPr>
              <a:t>Продвижение знаний об истории и культуре </a:t>
            </a:r>
            <a:br>
              <a:rPr lang="ru-RU" sz="2800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2800" b="1" dirty="0">
                <a:latin typeface="Cambria" panose="02040503050406030204" pitchFamily="18" charset="0"/>
                <a:ea typeface="Cambria" panose="02040503050406030204" pitchFamily="18" charset="0"/>
              </a:rPr>
              <a:t>народов России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290BDAD-AB28-41C5-BC78-CC1FB7FB19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505" y="1166074"/>
            <a:ext cx="11258027" cy="5482205"/>
          </a:xfrm>
        </p:spPr>
        <p:txBody>
          <a:bodyPr>
            <a:normAutofit fontScale="25000" lnSpcReduction="20000"/>
          </a:bodyPr>
          <a:lstStyle/>
          <a:p>
            <a:pPr marL="0" lvl="0" indent="0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ru-RU" sz="8000" b="1" i="1" dirty="0">
                <a:solidFill>
                  <a:srgbClr val="11111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Сюжетно—ролевая игра </a:t>
            </a:r>
            <a:r>
              <a:rPr lang="ru-RU" sz="8000" b="1" i="1" u="sng" dirty="0">
                <a:solidFill>
                  <a:srgbClr val="11111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«Приветствия разных народов»</a:t>
            </a:r>
            <a:endParaRPr lang="ru-RU" sz="8000" b="1" i="1" u="sng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ru-RU" sz="8000" b="1" i="1" dirty="0">
                <a:solidFill>
                  <a:srgbClr val="11111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Час дружеского общения </a:t>
            </a:r>
            <a:r>
              <a:rPr lang="ru-RU" sz="8000" b="1" i="1" u="sng" dirty="0">
                <a:solidFill>
                  <a:srgbClr val="11111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«Мы разные – в этом наше богатство, мы вместе – в этом наша сила!»</a:t>
            </a:r>
            <a:endParaRPr lang="ru-RU" sz="8000" b="1" i="1" u="sng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ru-RU" sz="8000" b="1" i="1" dirty="0">
                <a:solidFill>
                  <a:srgbClr val="11111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Караван историй </a:t>
            </a:r>
            <a:r>
              <a:rPr lang="ru-RU" sz="8000" b="1" i="1" u="sng" dirty="0">
                <a:solidFill>
                  <a:srgbClr val="11111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«Традиции и обычаи моей страны»</a:t>
            </a:r>
            <a:endParaRPr lang="ru-RU" sz="8000" b="1" i="1" u="sng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ru-RU" sz="8000" b="1" i="1" dirty="0">
                <a:solidFill>
                  <a:srgbClr val="11111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Вечер-встреча с представителями интернацио­нальных семей </a:t>
            </a:r>
            <a:r>
              <a:rPr lang="ru-RU" sz="8000" b="1" i="1" u="sng" dirty="0">
                <a:solidFill>
                  <a:srgbClr val="11111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«Нас соединила любовь»</a:t>
            </a:r>
            <a:endParaRPr lang="ru-RU" sz="8000" b="1" i="1" u="sng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ru-RU" sz="8000" b="1" i="1" dirty="0">
                <a:solidFill>
                  <a:srgbClr val="11111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День национальных  деликатесов, кулинарный праздник </a:t>
            </a:r>
            <a:r>
              <a:rPr lang="ru-RU" sz="8000" b="1" i="1" u="sng" dirty="0">
                <a:solidFill>
                  <a:srgbClr val="11111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«Приятного аппети­та» </a:t>
            </a: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ru-RU" sz="8000" b="1" i="1" dirty="0">
                <a:solidFill>
                  <a:srgbClr val="11111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Беседа-дегустация </a:t>
            </a:r>
            <a:r>
              <a:rPr lang="ru-RU" sz="8000" b="1" i="1" u="sng" dirty="0">
                <a:solidFill>
                  <a:srgbClr val="11111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«О вкусах не спорят»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ru-RU" sz="8000" b="1" i="1" dirty="0">
                <a:solidFill>
                  <a:srgbClr val="11111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Праздник чая </a:t>
            </a:r>
            <a:r>
              <a:rPr lang="ru-RU" sz="8000" b="1" i="1" u="sng" dirty="0">
                <a:solidFill>
                  <a:srgbClr val="11111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«Традиции семейного чаепития народов России»</a:t>
            </a:r>
            <a:endParaRPr lang="ru-RU" sz="8000" b="1" i="1" u="sng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ru-RU" sz="8000" b="1" i="1" dirty="0">
                <a:solidFill>
                  <a:srgbClr val="111111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Квест - игра</a:t>
            </a:r>
            <a:r>
              <a:rPr lang="ru-RU" sz="8000" b="1" i="1" dirty="0">
                <a:solidFill>
                  <a:srgbClr val="11111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«</a:t>
            </a:r>
            <a:r>
              <a:rPr lang="ru-RU" sz="8000" b="1" i="1" u="sng" dirty="0">
                <a:solidFill>
                  <a:srgbClr val="11111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Обычаи и обряды разных народов»</a:t>
            </a:r>
            <a:endParaRPr lang="ru-RU" sz="8000" b="1" i="1" u="sng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ru-RU" sz="8000" b="1" i="1" dirty="0">
                <a:solidFill>
                  <a:srgbClr val="11111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Фольклорная игровая программа </a:t>
            </a:r>
            <a:r>
              <a:rPr lang="ru-RU" sz="8000" b="1" i="1" u="sng" dirty="0">
                <a:solidFill>
                  <a:srgbClr val="11111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«Поговорка – цветок, пословица – ягодка» (пословицы и по­говорки разных народов) </a:t>
            </a:r>
            <a:endParaRPr lang="ru-RU" sz="8000" b="1" i="1" u="sng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7000"/>
              </a:lnSpc>
              <a:spcAft>
                <a:spcPts val="800"/>
              </a:spcAft>
              <a:buSzPts val="1000"/>
              <a:buNone/>
              <a:tabLst>
                <a:tab pos="457200" algn="l"/>
              </a:tabLst>
            </a:pPr>
            <a:r>
              <a:rPr lang="ru-RU" sz="8000" b="1" i="1" dirty="0">
                <a:solidFill>
                  <a:srgbClr val="11111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Дни национальных игр </a:t>
            </a:r>
            <a:r>
              <a:rPr lang="ru-RU" sz="8000" b="1" i="1" u="sng" dirty="0">
                <a:solidFill>
                  <a:srgbClr val="11111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«Игромания» </a:t>
            </a:r>
            <a:endParaRPr lang="ru-RU" sz="8000" b="1" i="1" u="sng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5342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2F82B27-22FD-4A04-8EDA-A350EA195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4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4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4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4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Фестиваль национальных литератур</a:t>
            </a:r>
            <a:br>
              <a:rPr lang="ru-RU" sz="44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«Через книгу к миру и согласию»</a:t>
            </a:r>
            <a: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4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E4C1355-AB32-4F0B-AE3E-6DDD91A67D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2" y="1725769"/>
            <a:ext cx="10319159" cy="4456090"/>
          </a:xfrm>
        </p:spPr>
        <p:txBody>
          <a:bodyPr>
            <a:normAutofit fontScale="92500" lnSpcReduction="20000"/>
          </a:bodyPr>
          <a:lstStyle/>
          <a:p>
            <a:pPr marL="342900" lvl="0" indent="-342900" algn="just">
              <a:spcBef>
                <a:spcPts val="900"/>
              </a:spcBef>
              <a:spcAft>
                <a:spcPts val="9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ru-RU" b="1" i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900"/>
              </a:spcBef>
              <a:spcAft>
                <a:spcPts val="9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35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День русской литературы </a:t>
            </a:r>
            <a:r>
              <a:rPr lang="ru-RU" sz="350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«С любовью к родному слову»</a:t>
            </a:r>
            <a:endParaRPr lang="ru-RU" sz="3500" b="1" i="1" u="sng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900"/>
              </a:spcBef>
              <a:spcAft>
                <a:spcPts val="9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35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День белорусской литературы </a:t>
            </a:r>
            <a:r>
              <a:rPr lang="ru-RU" sz="350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«Книга в диалоге культур и наций»</a:t>
            </a:r>
            <a:endParaRPr lang="ru-RU" sz="3500" b="1" i="1" u="sng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900"/>
              </a:spcBef>
              <a:spcAft>
                <a:spcPts val="9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35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День украинской книги </a:t>
            </a:r>
            <a:r>
              <a:rPr lang="ru-RU" sz="350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«Связанные одной нитью»</a:t>
            </a:r>
            <a:endParaRPr lang="ru-RU" sz="3500" b="1" i="1" u="sng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900"/>
              </a:spcBef>
              <a:spcAft>
                <a:spcPts val="9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35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День литератур народов севера </a:t>
            </a:r>
            <a:r>
              <a:rPr lang="ru-RU" sz="350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«Северное сияние»</a:t>
            </a:r>
            <a:endParaRPr lang="ru-RU" sz="3500" b="1" i="1" u="sng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Bef>
                <a:spcPts val="900"/>
              </a:spcBef>
              <a:spcAft>
                <a:spcPts val="9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35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День книги коренных народов России </a:t>
            </a:r>
            <a:r>
              <a:rPr lang="ru-RU" sz="3500" b="1" i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«Народов дружная семья»</a:t>
            </a:r>
            <a:endParaRPr lang="ru-RU" sz="3500" b="1" i="1" u="sng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532278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74B6B8-5F67-407D-8253-3D9DB71E7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28824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Инновационные</a:t>
            </a:r>
            <a:r>
              <a:rPr lang="ru-RU" sz="4000" b="1" spc="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формы</a:t>
            </a:r>
            <a:r>
              <a:rPr lang="ru-RU" sz="4000" b="1" spc="4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работы,</a:t>
            </a:r>
            <a:endParaRPr lang="ru-RU" sz="4000" b="1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CE84D10-0A90-4A07-8F9D-0BA417E356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859"/>
            <a:ext cx="10515600" cy="4774162"/>
          </a:xfrm>
        </p:spPr>
        <p:txBody>
          <a:bodyPr>
            <a:normAutofit lnSpcReduction="10000"/>
          </a:bodyPr>
          <a:lstStyle/>
          <a:p>
            <a:r>
              <a:rPr lang="ru-RU" b="1" i="1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Выставка-карта России (как вариант – народов Тверской области)</a:t>
            </a:r>
          </a:p>
          <a:p>
            <a:r>
              <a:rPr lang="ru-RU" b="1" i="1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Фото</a:t>
            </a:r>
            <a:r>
              <a:rPr lang="ru-RU" b="1" i="1" spc="-1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b="1" i="1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–</a:t>
            </a:r>
            <a:r>
              <a:rPr lang="ru-RU" b="1" i="1" spc="-2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b="1" i="1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зона</a:t>
            </a:r>
            <a:r>
              <a:rPr lang="ru-RU" b="1" i="1" spc="-2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b="1" i="1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на</a:t>
            </a:r>
            <a:r>
              <a:rPr lang="ru-RU" b="1" i="1" spc="-2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b="1" i="1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фоне</a:t>
            </a:r>
            <a:r>
              <a:rPr lang="ru-RU" b="1" i="1" spc="-2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b="1" i="1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выставки-карты,</a:t>
            </a:r>
            <a:r>
              <a:rPr lang="ru-RU" b="1" i="1" spc="-1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b="1" i="1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экспозиции</a:t>
            </a:r>
            <a:r>
              <a:rPr lang="ru-RU" b="1" i="1" spc="-2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b="1" i="1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к</a:t>
            </a:r>
            <a:r>
              <a:rPr lang="ru-RU" b="1" i="1" spc="-1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b="1" i="1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Году единства народов </a:t>
            </a:r>
            <a:r>
              <a:rPr lang="ru-RU" b="1" i="1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России</a:t>
            </a:r>
            <a:endParaRPr lang="ru-RU" b="1" i="1" spc="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Symbol" panose="05050102010706020507" pitchFamily="18" charset="2"/>
            </a:endParaRPr>
          </a:p>
          <a:p>
            <a:r>
              <a:rPr lang="ru-RU" b="1" i="1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Книжный</a:t>
            </a:r>
            <a:r>
              <a:rPr lang="ru-RU" b="1" i="1" spc="-3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b="1" i="1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вызов</a:t>
            </a:r>
            <a:r>
              <a:rPr lang="ru-RU" b="1" i="1" spc="-2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b="1" i="1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–</a:t>
            </a:r>
            <a:r>
              <a:rPr lang="ru-RU" b="1" i="1" spc="-3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b="1" i="1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«Читаем</a:t>
            </a:r>
            <a:r>
              <a:rPr lang="ru-RU" b="1" i="1" spc="-3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b="1" i="1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писателя</a:t>
            </a:r>
            <a:r>
              <a:rPr lang="ru-RU" b="1" i="1" spc="-2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b="1" i="1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–</a:t>
            </a:r>
            <a:r>
              <a:rPr lang="ru-RU" b="1" i="1" spc="-3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b="1" i="1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узнаем</a:t>
            </a:r>
            <a:r>
              <a:rPr lang="ru-RU" b="1" i="1" spc="-3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b="1" i="1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народ» (писатели народов</a:t>
            </a:r>
            <a:r>
              <a:rPr lang="ru-RU" b="1" i="1" spc="20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b="1" i="1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России)</a:t>
            </a:r>
          </a:p>
          <a:p>
            <a:r>
              <a:rPr lang="ru-RU" b="1" i="1" dirty="0"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</a:t>
            </a:r>
            <a:r>
              <a:rPr lang="ru-RU" b="1" i="1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нтерактивная</a:t>
            </a:r>
            <a:r>
              <a:rPr lang="ru-RU" b="1" i="1" spc="-2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b="1" i="1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выставка</a:t>
            </a:r>
            <a:r>
              <a:rPr lang="ru-RU" b="1" i="1" spc="1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b="1" i="1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«</a:t>
            </a:r>
            <a:r>
              <a:rPr lang="ru-RU" b="1" i="1" spc="-5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b="1" i="1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Мы</a:t>
            </a:r>
            <a:r>
              <a:rPr lang="ru-RU" b="1" i="1" spc="-1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b="1" i="1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связаны</a:t>
            </a:r>
            <a:r>
              <a:rPr lang="ru-RU" b="1" i="1" spc="-1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b="1" i="1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одной</a:t>
            </a:r>
            <a:r>
              <a:rPr lang="ru-RU" b="1" i="1" spc="-1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b="1" i="1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судьбой»</a:t>
            </a:r>
            <a:endParaRPr lang="ru-RU" b="1" i="1" spc="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Symbol" panose="05050102010706020507" pitchFamily="18" charset="2"/>
            </a:endParaRPr>
          </a:p>
          <a:p>
            <a:r>
              <a:rPr lang="ru-RU" b="1" i="1" spc="0" dirty="0" err="1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Этно</a:t>
            </a:r>
            <a:r>
              <a:rPr lang="ru-RU" b="1" i="1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- экскурсии</a:t>
            </a:r>
            <a:r>
              <a:rPr lang="ru-RU" b="1" i="1" spc="26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b="1" i="1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(русская</a:t>
            </a:r>
            <a:r>
              <a:rPr lang="ru-RU" b="1" i="1" spc="-2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b="1" i="1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горница,</a:t>
            </a:r>
            <a:r>
              <a:rPr lang="ru-RU" b="1" i="1" spc="-3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b="1" i="1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народная</a:t>
            </a:r>
            <a:r>
              <a:rPr lang="ru-RU" b="1" i="1" spc="-2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b="1" i="1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игрушка,</a:t>
            </a:r>
            <a:r>
              <a:rPr lang="ru-RU" b="1" i="1" spc="-1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b="1" i="1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казачья</a:t>
            </a:r>
            <a:r>
              <a:rPr lang="ru-RU" b="1" i="1" spc="-1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b="1" i="1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хата)</a:t>
            </a:r>
          </a:p>
          <a:p>
            <a:r>
              <a:rPr lang="ru-RU" sz="2800" b="1" i="1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День</a:t>
            </a:r>
            <a:r>
              <a:rPr lang="ru-RU" sz="2800" b="1" i="1" spc="-3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2800" b="1" i="1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говорящей</a:t>
            </a:r>
            <a:r>
              <a:rPr lang="ru-RU" sz="2800" b="1" i="1" spc="-2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2800" b="1" i="1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книги</a:t>
            </a:r>
            <a:r>
              <a:rPr lang="ru-RU" sz="2800" b="1" i="1" spc="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2800" b="1" i="1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«Открывая</a:t>
            </a:r>
            <a:r>
              <a:rPr lang="ru-RU" sz="2800" b="1" i="1" spc="-2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2800" b="1" i="1" spc="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книжную</a:t>
            </a:r>
            <a:r>
              <a:rPr lang="ru-RU" sz="2800" b="1" i="1" spc="-15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ru-RU" sz="2800" b="1" i="1" spc="-10" dirty="0">
                <a:effectLst/>
                <a:latin typeface="Times New Roman" panose="02020603050405020304" pitchFamily="18" charset="0"/>
                <a:ea typeface="Symbol" panose="05050102010706020507" pitchFamily="18" charset="2"/>
                <a:cs typeface="Symbol" panose="05050102010706020507" pitchFamily="18" charset="2"/>
              </a:rPr>
              <a:t>страницу»</a:t>
            </a:r>
            <a:endParaRPr lang="ru-RU" sz="2800" b="1" i="1" spc="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Symbol" panose="05050102010706020507" pitchFamily="18" charset="2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800" spc="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Symbol" panose="05050102010706020507" pitchFamily="18" charset="2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8591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6D8EF28-4A9D-49FF-96FD-61904C566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dirty="0">
                <a:latin typeface="Cambria" panose="02040503050406030204" pitchFamily="18" charset="0"/>
                <a:ea typeface="Cambria" panose="02040503050406030204" pitchFamily="18" charset="0"/>
              </a:rPr>
              <a:t>Мероприятия и программы,  направленные на формирование этнической толерантности </a:t>
            </a:r>
            <a:br>
              <a:rPr lang="ru-RU" sz="3200" b="1" dirty="0"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ru-RU" sz="3200" b="1" dirty="0">
                <a:latin typeface="Cambria" panose="02040503050406030204" pitchFamily="18" charset="0"/>
                <a:ea typeface="Cambria" panose="02040503050406030204" pitchFamily="18" charset="0"/>
              </a:rPr>
              <a:t>у молодёжи</a:t>
            </a:r>
            <a:endParaRPr lang="ru-RU" sz="32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C09A6B3-9FAE-4F4A-B624-A55F3DAB3C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482896"/>
          </a:xfrm>
        </p:spPr>
        <p:txBody>
          <a:bodyPr>
            <a:normAutofit/>
          </a:bodyPr>
          <a:lstStyle/>
          <a:p>
            <a:r>
              <a:rPr lang="ru-RU" sz="2400" b="1" i="1" dirty="0" err="1">
                <a:latin typeface="Cambria" panose="02040503050406030204" pitchFamily="18" charset="0"/>
                <a:ea typeface="Cambria" panose="02040503050406030204" pitchFamily="18" charset="0"/>
              </a:rPr>
              <a:t>Библиофест</a:t>
            </a:r>
            <a:r>
              <a:rPr lang="ru-RU" sz="2400" b="1" i="1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b="1" i="1" u="sng" dirty="0">
                <a:latin typeface="Cambria" panose="02040503050406030204" pitchFamily="18" charset="0"/>
                <a:ea typeface="Cambria" panose="02040503050406030204" pitchFamily="18" charset="0"/>
              </a:rPr>
              <a:t>«</a:t>
            </a:r>
            <a:r>
              <a:rPr lang="ru-RU" sz="2400" b="1" i="1" u="sng" dirty="0" err="1">
                <a:latin typeface="Cambria" panose="02040503050406030204" pitchFamily="18" charset="0"/>
                <a:ea typeface="Cambria" panose="02040503050406030204" pitchFamily="18" charset="0"/>
              </a:rPr>
              <a:t>Этно</a:t>
            </a:r>
            <a:r>
              <a:rPr lang="ru-RU" sz="2400" b="1" i="1" u="sng" dirty="0">
                <a:latin typeface="Cambria" panose="02040503050406030204" pitchFamily="18" charset="0"/>
                <a:ea typeface="Cambria" panose="02040503050406030204" pitchFamily="18" charset="0"/>
              </a:rPr>
              <a:t> – библиотекарь»</a:t>
            </a:r>
          </a:p>
          <a:p>
            <a:r>
              <a:rPr lang="ru-RU" sz="2400" b="1" i="1" dirty="0">
                <a:solidFill>
                  <a:srgbClr val="11111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Урок солидарности </a:t>
            </a:r>
            <a:r>
              <a:rPr lang="ru-RU" sz="2400" b="1" i="1" u="sng" dirty="0">
                <a:solidFill>
                  <a:srgbClr val="11111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«Дружба народов—единство России»</a:t>
            </a:r>
            <a:endParaRPr lang="ru-RU" sz="2400" b="1" i="1" u="sng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r>
              <a:rPr lang="ru-RU" sz="2400" b="1" i="1" dirty="0">
                <a:solidFill>
                  <a:srgbClr val="11111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Дискуссия </a:t>
            </a:r>
            <a:r>
              <a:rPr lang="ru-RU" sz="2400" b="1" i="1" u="sng" dirty="0">
                <a:solidFill>
                  <a:srgbClr val="11111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«Мы» и «другие»: доброжелатель­ность и отторжение»</a:t>
            </a:r>
            <a:endParaRPr lang="ru-RU" sz="2400" b="1" i="1" u="sng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</a:pPr>
            <a:r>
              <a:rPr lang="ru-RU" sz="2400" b="1" i="1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Акция </a:t>
            </a:r>
            <a:r>
              <a:rPr lang="ru-RU" sz="2400" b="1" i="1" u="sng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«Дерево толерантности»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i="1" dirty="0">
                <a:solidFill>
                  <a:srgbClr val="11111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Урок толерантности </a:t>
            </a:r>
            <a:r>
              <a:rPr lang="ru-RU" sz="2400" b="1" i="1" u="sng" dirty="0">
                <a:solidFill>
                  <a:srgbClr val="111111"/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«О людях, других и раз­ных»</a:t>
            </a:r>
            <a:endParaRPr lang="ru-RU" sz="2400" b="1" i="1" u="sng" dirty="0">
              <a:effectLst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r>
              <a:rPr lang="ru-RU" sz="2400" b="1" i="1" u="sng" dirty="0"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«Традиции встречи Нового года у разных народов России»</a:t>
            </a:r>
          </a:p>
          <a:p>
            <a:pPr marL="0" indent="0">
              <a:buNone/>
            </a:pPr>
            <a:r>
              <a:rPr lang="ru-RU" b="1" u="sng" dirty="0">
                <a:latin typeface="Cambria" panose="02040503050406030204" pitchFamily="18" charset="0"/>
                <a:ea typeface="Cambria" panose="02040503050406030204" pitchFamily="18" charset="0"/>
              </a:rPr>
              <a:t>Программы</a:t>
            </a:r>
          </a:p>
          <a:p>
            <a:pPr marL="0" indent="0">
              <a:buNone/>
            </a:pPr>
            <a:r>
              <a:rPr lang="ru-RU" sz="2400" b="1" i="1" dirty="0">
                <a:latin typeface="Cambria" panose="02040503050406030204" pitchFamily="18" charset="0"/>
                <a:ea typeface="Cambria" panose="02040503050406030204" pitchFamily="18" charset="0"/>
              </a:rPr>
              <a:t>«Книги строят мосты»</a:t>
            </a:r>
          </a:p>
          <a:p>
            <a:pPr marL="0" indent="0">
              <a:buNone/>
            </a:pPr>
            <a:r>
              <a:rPr lang="ru-RU" sz="2400" b="1" i="1" dirty="0">
                <a:latin typeface="Cambria" panose="02040503050406030204" pitchFamily="18" charset="0"/>
                <a:ea typeface="Cambria" panose="02040503050406030204" pitchFamily="18" charset="0"/>
              </a:rPr>
              <a:t>«Вместе с книгой - к миру и согласию»</a:t>
            </a:r>
          </a:p>
        </p:txBody>
      </p:sp>
    </p:spTree>
    <p:extLst>
      <p:ext uri="{BB962C8B-B14F-4D97-AF65-F5344CB8AC3E}">
        <p14:creationId xmlns:p14="http://schemas.microsoft.com/office/powerpoint/2010/main" val="4153018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DD31E51-D061-4E15-83DC-F74DE9A27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3974"/>
          </a:xfrm>
        </p:spPr>
        <p:txBody>
          <a:bodyPr>
            <a:normAutofit/>
          </a:bodyPr>
          <a:lstStyle/>
          <a:p>
            <a:pPr algn="ctr"/>
            <a:r>
              <a:rPr lang="ru-RU" sz="2800" b="1" u="sng" dirty="0"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Писатели -</a:t>
            </a:r>
            <a:r>
              <a:rPr lang="ru-RU" sz="2800" b="1" u="sng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представители национальных литератур.</a:t>
            </a:r>
            <a:endParaRPr lang="ru-RU" sz="2800" b="1" u="sng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F9A2502-A076-4902-9930-D0D184C037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68946"/>
            <a:ext cx="10515600" cy="5473522"/>
          </a:xfrm>
        </p:spPr>
        <p:txBody>
          <a:bodyPr>
            <a:normAutofit fontScale="77500" lnSpcReduction="20000"/>
          </a:bodyPr>
          <a:lstStyle/>
          <a:p>
            <a:r>
              <a:rPr lang="ru-RU" sz="3400" b="1" i="1" spc="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Муса </a:t>
            </a:r>
            <a:r>
              <a:rPr lang="ru-RU" sz="3400" b="1" i="1" spc="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Джалиль</a:t>
            </a:r>
            <a:r>
              <a:rPr lang="ru-RU" sz="3400" b="1" i="1" spc="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 </a:t>
            </a:r>
            <a:r>
              <a:rPr lang="ru-RU" sz="3400" i="1" spc="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- советский татарский поэт и журналист, военный корреспондент.</a:t>
            </a:r>
            <a:r>
              <a:rPr lang="ru-RU" sz="3400" i="1" spc="-2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 Герой Советского Союза.</a:t>
            </a:r>
            <a:r>
              <a:rPr lang="ru-RU" sz="3400" i="1" spc="-2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 </a:t>
            </a:r>
          </a:p>
          <a:p>
            <a:r>
              <a:rPr lang="ru-RU" sz="3400" b="1" i="1" spc="-2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Расул Гамзатов </a:t>
            </a:r>
            <a:r>
              <a:rPr lang="ru-RU" sz="3400" i="1" spc="-2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- </a:t>
            </a:r>
            <a:r>
              <a:rPr lang="ru-RU" sz="3400" i="1" dirty="0">
                <a:latin typeface="Cambria" panose="02040503050406030204" pitchFamily="18" charset="0"/>
                <a:ea typeface="Cambria" panose="02040503050406030204" pitchFamily="18" charset="0"/>
              </a:rPr>
              <a:t>советский аварский поэт, прозаик, публицист, дагестанский и российский общественный деятель, переводчик. </a:t>
            </a:r>
          </a:p>
          <a:p>
            <a:r>
              <a:rPr lang="ru-RU" sz="3400" b="1" i="1" spc="-2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Мустай</a:t>
            </a:r>
            <a:r>
              <a:rPr lang="ru-RU" sz="3400" b="1" i="1" spc="-2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 Карим </a:t>
            </a:r>
            <a:r>
              <a:rPr lang="ru-RU" sz="3400" i="1" spc="-2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– башкирский писатель, </a:t>
            </a:r>
            <a:r>
              <a:rPr lang="ru-RU" sz="3400" i="1" spc="-20" dirty="0"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п</a:t>
            </a:r>
            <a:r>
              <a:rPr lang="ru-RU" sz="3400" i="1" spc="-2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оэт, журналист.</a:t>
            </a:r>
          </a:p>
          <a:p>
            <a:r>
              <a:rPr lang="ru-RU" sz="3400" b="1" i="1" spc="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Фазиль</a:t>
            </a:r>
            <a:r>
              <a:rPr lang="ru-RU" sz="3400" b="1" i="1" spc="-2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 </a:t>
            </a:r>
            <a:r>
              <a:rPr lang="ru-RU" sz="3400" b="1" i="1" spc="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Искандер</a:t>
            </a:r>
            <a:r>
              <a:rPr lang="ru-RU" sz="3400" b="1" i="1" spc="-1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 </a:t>
            </a:r>
            <a:r>
              <a:rPr lang="ru-RU" sz="3400" i="1" spc="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-</a:t>
            </a:r>
            <a:r>
              <a:rPr lang="ru-RU" sz="3400" i="1" spc="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 </a:t>
            </a:r>
            <a:r>
              <a:rPr lang="ru-RU" sz="3400" i="1" spc="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русский</a:t>
            </a:r>
            <a:r>
              <a:rPr lang="ru-RU" sz="3400" i="1" spc="-2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 </a:t>
            </a:r>
            <a:r>
              <a:rPr lang="ru-RU" sz="3400" i="1" spc="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прозаик,</a:t>
            </a:r>
            <a:r>
              <a:rPr lang="ru-RU" sz="3400" i="1" spc="-2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 </a:t>
            </a:r>
            <a:r>
              <a:rPr lang="ru-RU" sz="3400" i="1" spc="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журналист,</a:t>
            </a:r>
            <a:r>
              <a:rPr lang="ru-RU" sz="3400" i="1" spc="-2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 </a:t>
            </a:r>
            <a:r>
              <a:rPr lang="ru-RU" sz="3400" i="1" spc="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поэт,</a:t>
            </a:r>
            <a:r>
              <a:rPr lang="ru-RU" sz="3400" i="1" spc="-2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 </a:t>
            </a:r>
            <a:r>
              <a:rPr lang="ru-RU" sz="3400" i="1" spc="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сценарист, общественный деятель. </a:t>
            </a:r>
          </a:p>
          <a:p>
            <a:r>
              <a:rPr lang="ru-RU" sz="3400" b="1" i="1" spc="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Чингиз Айтматов </a:t>
            </a:r>
            <a:r>
              <a:rPr lang="ru-RU" sz="3400" i="1" spc="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- киргизский и русский писатель, прозаик, сценарист,</a:t>
            </a:r>
            <a:r>
              <a:rPr lang="ru-RU" sz="3400" i="1" spc="-3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 </a:t>
            </a:r>
            <a:r>
              <a:rPr lang="ru-RU" sz="3400" i="1" spc="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драматург.</a:t>
            </a:r>
            <a:r>
              <a:rPr lang="ru-RU" sz="3400" i="1" spc="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 </a:t>
            </a:r>
          </a:p>
          <a:p>
            <a:r>
              <a:rPr lang="ru-RU" sz="3400" b="1" i="1" spc="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Юрий</a:t>
            </a:r>
            <a:r>
              <a:rPr lang="ru-RU" sz="3400" b="1" i="1" spc="-2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 </a:t>
            </a:r>
            <a:r>
              <a:rPr lang="ru-RU" sz="3400" b="1" i="1" spc="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Рытхэу</a:t>
            </a:r>
            <a:r>
              <a:rPr lang="ru-RU" sz="3400" b="1" i="1" spc="-2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 </a:t>
            </a:r>
            <a:r>
              <a:rPr lang="ru-RU" sz="3400" i="1" spc="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–</a:t>
            </a:r>
            <a:r>
              <a:rPr lang="ru-RU" sz="3400" i="1" spc="-2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 советский, российский и </a:t>
            </a:r>
            <a:r>
              <a:rPr lang="ru-RU" sz="3400" i="1" spc="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чукотский</a:t>
            </a:r>
            <a:r>
              <a:rPr lang="ru-RU" sz="3400" i="1" spc="-3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 </a:t>
            </a:r>
            <a:r>
              <a:rPr lang="ru-RU" sz="3400" i="1" spc="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писатель, переводчик.</a:t>
            </a:r>
            <a:r>
              <a:rPr lang="ru-RU" sz="3400" i="1" dirty="0"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 </a:t>
            </a:r>
          </a:p>
          <a:p>
            <a:r>
              <a:rPr lang="ru-RU" sz="3400" b="1" i="1" spc="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Гузель </a:t>
            </a:r>
            <a:r>
              <a:rPr lang="ru-RU" sz="3400" b="1" i="1" spc="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Яхина</a:t>
            </a:r>
            <a:r>
              <a:rPr lang="ru-RU" sz="3400" b="1" i="1" spc="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 </a:t>
            </a:r>
            <a:r>
              <a:rPr lang="ru-RU" sz="3400" i="1" spc="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-</a:t>
            </a:r>
            <a:r>
              <a:rPr lang="ru-RU" sz="3400" i="1" spc="20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 </a:t>
            </a:r>
            <a:r>
              <a:rPr lang="ru-RU" sz="3400" i="1" spc="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писательница татарского происхождения </a:t>
            </a:r>
          </a:p>
          <a:p>
            <a:r>
              <a:rPr lang="ru-RU" sz="3400" b="1" i="1" spc="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Шамиль</a:t>
            </a:r>
            <a:r>
              <a:rPr lang="ru-RU" sz="3400" b="1" i="1" spc="-1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 </a:t>
            </a:r>
            <a:r>
              <a:rPr lang="ru-RU" sz="3400" b="1" i="1" spc="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Идиатуллин</a:t>
            </a:r>
            <a:r>
              <a:rPr lang="ru-RU" sz="3400" b="1" i="1" spc="-1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 </a:t>
            </a:r>
            <a:r>
              <a:rPr lang="ru-RU" sz="3400" i="1" spc="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–</a:t>
            </a:r>
            <a:r>
              <a:rPr lang="ru-RU" sz="3400" i="1" spc="275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 </a:t>
            </a:r>
            <a:r>
              <a:rPr lang="ru-RU" sz="3400" i="1" dirty="0"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п</a:t>
            </a:r>
            <a:r>
              <a:rPr lang="ru-RU" sz="3400" i="1" spc="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исатель татарского происхождения.</a:t>
            </a:r>
            <a:r>
              <a:rPr lang="ru-RU" sz="3400" i="1" dirty="0"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 </a:t>
            </a:r>
          </a:p>
          <a:p>
            <a:r>
              <a:rPr lang="ru-RU" sz="3400" b="1" i="1" spc="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Наринэ</a:t>
            </a:r>
            <a:r>
              <a:rPr lang="ru-RU" sz="3400" b="1" i="1" spc="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 </a:t>
            </a:r>
            <a:r>
              <a:rPr lang="ru-RU" sz="3400" b="1" i="1" spc="0" dirty="0" err="1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Абгарян</a:t>
            </a:r>
            <a:r>
              <a:rPr lang="ru-RU" sz="3400" b="1" i="1" spc="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 </a:t>
            </a:r>
            <a:r>
              <a:rPr lang="ru-RU" sz="3400" i="1" spc="0" dirty="0">
                <a:effectLst/>
                <a:latin typeface="Cambria" panose="02040503050406030204" pitchFamily="18" charset="0"/>
                <a:ea typeface="Cambria" panose="02040503050406030204" pitchFamily="18" charset="0"/>
                <a:cs typeface="Symbol" panose="05050102010706020507" pitchFamily="18" charset="2"/>
              </a:rPr>
              <a:t>- российская писательница армянского происхождения. </a:t>
            </a:r>
            <a:endParaRPr lang="ru-RU" sz="3400" i="1" dirty="0">
              <a:effectLst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0" marR="149860" indent="0">
              <a:spcBef>
                <a:spcPts val="15"/>
              </a:spcBef>
              <a:buNone/>
            </a:pPr>
            <a:endParaRPr lang="ru-RU" sz="3300" i="1" spc="0" dirty="0">
              <a:effectLst/>
              <a:latin typeface="Cambria" panose="02040503050406030204" pitchFamily="18" charset="0"/>
              <a:ea typeface="Cambria" panose="02040503050406030204" pitchFamily="18" charset="0"/>
              <a:cs typeface="Symbol" panose="05050102010706020507" pitchFamily="18" charset="2"/>
            </a:endParaRPr>
          </a:p>
          <a:p>
            <a:pPr marL="0" marR="149860" indent="0">
              <a:spcBef>
                <a:spcPts val="15"/>
              </a:spcBef>
              <a:buNone/>
            </a:pPr>
            <a:endParaRPr lang="ru-RU" sz="1800" spc="0" dirty="0">
              <a:effectLst/>
              <a:latin typeface="Times New Roman" panose="02020603050405020304" pitchFamily="18" charset="0"/>
              <a:ea typeface="Symbol" panose="05050102010706020507" pitchFamily="18" charset="2"/>
              <a:cs typeface="Symbol" panose="05050102010706020507" pitchFamily="18" charset="2"/>
            </a:endParaRPr>
          </a:p>
          <a:p>
            <a:pPr marL="0" marR="149860" indent="0">
              <a:spcBef>
                <a:spcPts val="15"/>
              </a:spcBef>
              <a:spcAft>
                <a:spcPts val="0"/>
              </a:spcAft>
              <a:buNone/>
            </a:pP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82479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720</TotalTime>
  <Words>514</Words>
  <Application>Microsoft Office PowerPoint</Application>
  <PresentationFormat>Произвольный</PresentationFormat>
  <Paragraphs>65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           </vt:lpstr>
      <vt:lpstr> Новые памятные даты в календаре 30 апреля – День коренных малочисленных народов России 8 сентября – День языков народов Российской Федерации </vt:lpstr>
      <vt:lpstr>Духовно – нравственное воспитание школьников</vt:lpstr>
      <vt:lpstr>Продвижение знаний об истории и культуре  народов России</vt:lpstr>
      <vt:lpstr>  Фестиваль национальных литератур «Через книгу к миру и согласию»  </vt:lpstr>
      <vt:lpstr>Инновационные формы работы,</vt:lpstr>
      <vt:lpstr>Мероприятия и программы,  направленные на формирование этнической толерантности  у молодёжи</vt:lpstr>
      <vt:lpstr>Писатели - представители национальных литератур.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андрей</cp:lastModifiedBy>
  <cp:revision>39</cp:revision>
  <dcterms:created xsi:type="dcterms:W3CDTF">2026-02-03T12:46:51Z</dcterms:created>
  <dcterms:modified xsi:type="dcterms:W3CDTF">2026-02-09T00:02:57Z</dcterms:modified>
</cp:coreProperties>
</file>